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71" r:id="rId2"/>
    <p:sldId id="256" r:id="rId3"/>
    <p:sldId id="257" r:id="rId4"/>
    <p:sldId id="265" r:id="rId5"/>
    <p:sldId id="260" r:id="rId6"/>
    <p:sldId id="263" r:id="rId7"/>
    <p:sldId id="268" r:id="rId8"/>
    <p:sldId id="262" r:id="rId9"/>
    <p:sldId id="264" r:id="rId10"/>
    <p:sldId id="270" r:id="rId11"/>
    <p:sldId id="274" r:id="rId12"/>
    <p:sldId id="273" r:id="rId13"/>
    <p:sldId id="267" r:id="rId14"/>
    <p:sldId id="269" r:id="rId15"/>
    <p:sldId id="272" r:id="rId16"/>
    <p:sldId id="275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23013-185A-4373-A08C-B223088CD93D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0CED5-3E2F-42BC-89DA-F368BA27C4F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0CED5-3E2F-42BC-89DA-F368BA27C4F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0CED5-3E2F-42BC-89DA-F368BA27C4FE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0D564-AB27-405E-A71D-D88EFE1955FA}" type="datetimeFigureOut">
              <a:rPr lang="ru-RU" smtClean="0"/>
              <a:pPr/>
              <a:t>14.06.2014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36A30-7539-45EB-8C1A-30BB97CC097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12418" y="2000240"/>
            <a:ext cx="6883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«Машины Архимеда»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1604" y="4857760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 МКОУ </a:t>
            </a:r>
            <a:r>
              <a:rPr lang="ru-RU" b="1" dirty="0" smtClean="0"/>
              <a:t>СОШ с.Бакуры </a:t>
            </a:r>
            <a:r>
              <a:rPr lang="ru-RU" b="1" dirty="0" err="1" smtClean="0"/>
              <a:t>Екатериновского</a:t>
            </a:r>
            <a:r>
              <a:rPr lang="ru-RU" b="1" dirty="0" smtClean="0"/>
              <a:t> района </a:t>
            </a:r>
            <a:r>
              <a:rPr lang="ru-RU" b="1" dirty="0" smtClean="0"/>
              <a:t> Саратовской области</a:t>
            </a:r>
            <a:r>
              <a:rPr lang="ru-RU" b="1" dirty="0" smtClean="0"/>
              <a:t> </a:t>
            </a:r>
            <a:r>
              <a:rPr lang="ru-RU" b="1" dirty="0" smtClean="0"/>
              <a:t>учитель </a:t>
            </a:r>
            <a:r>
              <a:rPr lang="ru-RU" b="1" dirty="0" smtClean="0"/>
              <a:t>физики Вязовова Татьяна Михайловна</a:t>
            </a:r>
            <a:endParaRPr lang="ru-RU" b="1" dirty="0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User\Мои документы\Мои рисунки\2012-03-04\Image0097.JPG"/>
          <p:cNvPicPr>
            <a:picLocks noChangeAspect="1" noChangeArrowheads="1"/>
          </p:cNvPicPr>
          <p:nvPr/>
        </p:nvPicPr>
        <p:blipFill>
          <a:blip r:embed="rId3" cstate="print"/>
          <a:srcRect l="4545" b="4641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2643174" y="1500174"/>
            <a:ext cx="2714644" cy="1214446"/>
          </a:xfrm>
          <a:prstGeom prst="wedgeRoundRectCallout">
            <a:avLst>
              <a:gd name="adj1" fmla="val -48777"/>
              <a:gd name="adj2" fmla="val 127923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Я вижу верёвки и ,много колёс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И царь удивлялся размеру.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Но даже Геракл, ухватившись за трос, 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Не втащит на берег триеру.</a:t>
            </a:r>
            <a:endParaRPr lang="ru-RU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4348" y="285728"/>
            <a:ext cx="7379521" cy="517064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ru-RU" sz="6600" b="1" cap="none" spc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 тут Архимед</a:t>
            </a:r>
          </a:p>
          <a:p>
            <a:pPr algn="ctr"/>
            <a:r>
              <a:rPr lang="ru-RU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повернул колесо –</a:t>
            </a:r>
          </a:p>
          <a:p>
            <a:pPr algn="ctr"/>
            <a:r>
              <a:rPr lang="ru-RU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Триера послушно</a:t>
            </a:r>
          </a:p>
          <a:p>
            <a:pPr algn="ctr"/>
            <a:r>
              <a:rPr lang="ru-RU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</a:t>
            </a:r>
            <a:r>
              <a:rPr lang="ru-RU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олзёт на песок</a:t>
            </a:r>
            <a:endParaRPr lang="ru-RU" sz="6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User\Мои документы\Мои рисунки\2012-03-04\Image0098.JPG"/>
          <p:cNvPicPr>
            <a:picLocks noChangeAspect="1" noChangeArrowheads="1"/>
          </p:cNvPicPr>
          <p:nvPr/>
        </p:nvPicPr>
        <p:blipFill>
          <a:blip r:embed="rId2" cstate="print"/>
          <a:srcRect l="4545" b="4641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3071802" y="2928934"/>
            <a:ext cx="2714644" cy="642942"/>
          </a:xfrm>
          <a:prstGeom prst="wedgeRoundRectCallout">
            <a:avLst>
              <a:gd name="adj1" fmla="val -50381"/>
              <a:gd name="adj2" fmla="val 14316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Не верю глазам! Сколько силы в плечах?!</a:t>
            </a:r>
            <a:endParaRPr lang="ru-RU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4143372" y="857232"/>
            <a:ext cx="2714644" cy="1633550"/>
          </a:xfrm>
          <a:prstGeom prst="wedgeRoundRectCallout">
            <a:avLst>
              <a:gd name="adj1" fmla="val 40245"/>
              <a:gd name="adj2" fmla="val 8594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Нет, царь, эту силу умножил рычаг!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Взгляни, государь,- небо, море и горы. Я Землю бы мог повернуть рычагом, 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Лишь дайте мне точку опоры!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ru-RU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 advTm="1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42900"/>
            <a:ext cx="9144000" cy="78483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Знаешь ли ты что?</a:t>
            </a:r>
          </a:p>
          <a:p>
            <a:r>
              <a:rPr lang="ru-RU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   </a:t>
            </a:r>
            <a:r>
              <a:rPr lang="ru-RU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Простые механизмы люди использовали с древности.   С их помощью возведены самые высокие сооружения, построены египетские пирамиды- усыпальницы фараонов, возведены храмы Древнего Рима, величественные сооружения Эллады.</a:t>
            </a:r>
          </a:p>
          <a:p>
            <a:r>
              <a:rPr lang="ru-RU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   Простые механизмы позволяют облегчить человеку физический труд, получить выигрыш в силе.</a:t>
            </a:r>
          </a:p>
          <a:p>
            <a:r>
              <a:rPr lang="ru-RU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   К простым механизмам относится рычаг и его разновидности – блок и ворот, наклонная плоскость и ее разновидности – клин и винт.</a:t>
            </a:r>
            <a:endParaRPr lang="ru-RU" sz="3200" b="1" cap="none" spc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  <a:p>
            <a:pPr algn="ctr"/>
            <a:endParaRPr lang="ru-RU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advTm="34000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User\Мои документы\Мои рисунки\2012-03-03\Image0092.JPG"/>
          <p:cNvPicPr>
            <a:picLocks noChangeAspect="1" noChangeArrowheads="1"/>
          </p:cNvPicPr>
          <p:nvPr/>
        </p:nvPicPr>
        <p:blipFill>
          <a:blip r:embed="rId2" cstate="print"/>
          <a:srcRect t="3876" r="9442" b="17927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17000">
    <p:diamond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500298" y="0"/>
            <a:ext cx="442044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Подумай сам!                  </a:t>
            </a:r>
          </a:p>
          <a:p>
            <a:pPr algn="ctr"/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171" y="714356"/>
            <a:ext cx="9156171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buAutoNum type="arabicPeriod"/>
            </a:pPr>
            <a:r>
              <a:rPr lang="ru-RU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Оглянись вокруг себя на улице и дома. В каких приборах,  устройствах и машинах используется рычаг?</a:t>
            </a:r>
          </a:p>
          <a:p>
            <a:pPr marL="514350" indent="-514350">
              <a:buAutoNum type="arabicPeriod"/>
            </a:pPr>
            <a:r>
              <a:rPr lang="ru-RU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Палка, перекинутая через плечо – тоже рычаг. В каком случае легче нести на палке груз: когда он находится на конце палки или ближе к спине?</a:t>
            </a:r>
          </a:p>
          <a:p>
            <a:pPr marL="514350" indent="-514350">
              <a:buAutoNum type="arabicPeriod"/>
            </a:pPr>
            <a:r>
              <a:rPr lang="ru-RU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На рисунке инструменты для резания различных материалов – ножницы, кусачки, секатор. Какие из них удобно использовать для резания бумаги, ткани, разрезания проволоки, обрезки деревьев, проведения хирургических операций? Почему?</a:t>
            </a:r>
          </a:p>
          <a:p>
            <a:pPr marL="514350" indent="-514350">
              <a:buAutoNum type="arabicPeriod"/>
            </a:pPr>
            <a:endParaRPr lang="ru-RU" sz="2400" b="1" cap="none" spc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514350" indent="-514350">
              <a:buAutoNum type="arabicPeriod"/>
            </a:pPr>
            <a:endParaRPr lang="ru-RU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514350" indent="-514350"/>
            <a:endParaRPr lang="ru-RU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4" descr="C:\Documents and Settings\User\Мои документы\Мои рисунки\2012-03-04\Image0100.JPG"/>
          <p:cNvPicPr>
            <a:picLocks noChangeAspect="1" noChangeArrowheads="1"/>
          </p:cNvPicPr>
          <p:nvPr/>
        </p:nvPicPr>
        <p:blipFill>
          <a:blip r:embed="rId2" cstate="print"/>
          <a:srcRect l="14090" t="64038" b="4545"/>
          <a:stretch>
            <a:fillRect/>
          </a:stretch>
        </p:blipFill>
        <p:spPr bwMode="auto">
          <a:xfrm>
            <a:off x="3571836" y="4143380"/>
            <a:ext cx="5572164" cy="27146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714356"/>
            <a:ext cx="650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Литература: книга  «Физика вокруг или Вовкины открытия» автор Александр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Харунжев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.  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98884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Рисунки слайдов 5-8, 10, 12 автора презентации.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70892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слайдах 2, 14 и15 использовались сканированные фото и картинки.  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rhim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2" y="1285860"/>
            <a:ext cx="41910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0" y="1500174"/>
            <a:ext cx="4968876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Древнегреческий ученый, математик и изобретатель, родился в Сиракузах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Архимед (287 -  212 до н.э.)</a:t>
            </a:r>
          </a:p>
        </p:txBody>
      </p:sp>
    </p:spTree>
  </p:cSld>
  <p:clrMapOvr>
    <a:masterClrMapping/>
  </p:clrMapOvr>
  <p:transition advTm="7000"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85720" y="357166"/>
            <a:ext cx="8218488" cy="532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Архимед посвятил себя математике и механике.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Сконструированные им аппараты и машины воспринимались современниками как чудеса техники.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Он открыл закон об удельном весе и изучал теорию подъемных механизмов.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Среди его изобретений – Архимедов винт, устройство для поднятия воды или сыпучих материалов, таких как песок. Архимед говорил о рычаге, теорией которого он занимался: «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Дайте мне точку опоры, и я переверну весь мир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». </a:t>
            </a:r>
          </a:p>
        </p:txBody>
      </p:sp>
    </p:spTree>
  </p:cSld>
  <p:clrMapOvr>
    <a:masterClrMapping/>
  </p:clrMapOvr>
  <p:transition advTm="30000">
    <p:diamond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785794"/>
            <a:ext cx="9144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Однажды </a:t>
            </a:r>
          </a:p>
          <a:p>
            <a:pPr algn="ctr"/>
            <a:r>
              <a:rPr lang="ru-RU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 берегу моря вдвоем</a:t>
            </a:r>
          </a:p>
          <a:p>
            <a:pPr algn="ctr"/>
            <a:endParaRPr lang="ru-RU" sz="60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Гулял Архимед</a:t>
            </a:r>
          </a:p>
          <a:p>
            <a:pPr algn="ctr"/>
            <a:r>
              <a:rPr lang="ru-RU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с </a:t>
            </a:r>
            <a:r>
              <a:rPr lang="ru-RU" sz="60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сирокузским</a:t>
            </a:r>
            <a:r>
              <a:rPr lang="ru-RU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царем…</a:t>
            </a:r>
            <a:endParaRPr lang="ru-RU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User\Мои документы\Мои рисунки\2012-03-01\Image0088.JPG"/>
          <p:cNvPicPr>
            <a:picLocks noChangeAspect="1" noChangeArrowheads="1"/>
          </p:cNvPicPr>
          <p:nvPr/>
        </p:nvPicPr>
        <p:blipFill>
          <a:blip r:embed="rId2" cstate="print"/>
          <a:srcRect b="20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9" name="Picture 2" descr="C:\Documents and Settings\User\Мои документы\Мои рисунки\2012-03-04\Image0099.JPG"/>
          <p:cNvPicPr>
            <a:picLocks noChangeAspect="1" noChangeArrowheads="1"/>
          </p:cNvPicPr>
          <p:nvPr/>
        </p:nvPicPr>
        <p:blipFill>
          <a:blip r:embed="rId3" cstate="print"/>
          <a:srcRect l="11587" r="4973" b="60027"/>
          <a:stretch>
            <a:fillRect/>
          </a:stretch>
        </p:blipFill>
        <p:spPr bwMode="auto">
          <a:xfrm>
            <a:off x="2071670" y="357166"/>
            <a:ext cx="4714908" cy="4914897"/>
          </a:xfrm>
          <a:prstGeom prst="rect">
            <a:avLst/>
          </a:prstGeom>
          <a:noFill/>
        </p:spPr>
      </p:pic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285852" y="1714488"/>
            <a:ext cx="1357322" cy="928694"/>
          </a:xfrm>
          <a:prstGeom prst="wedgeRoundRectCallout">
            <a:avLst>
              <a:gd name="adj1" fmla="val -80661"/>
              <a:gd name="adj2" fmla="val -5386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Сейчас поясню, посмотри-ка. </a:t>
            </a:r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1000100" y="0"/>
            <a:ext cx="3071834" cy="1357298"/>
          </a:xfrm>
          <a:prstGeom prst="wedgeRoundRectCallout">
            <a:avLst>
              <a:gd name="adj1" fmla="val -48772"/>
              <a:gd name="adj2" fmla="val 6605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Вот там на стене укрепил я три блока,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А рядом рычаг, следом ворот за ним, поставим здесь шесть камнемётных машин.      </a:t>
            </a:r>
            <a:endParaRPr lang="ru-RU" sz="16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3" name="AutoShape 11"/>
          <p:cNvSpPr>
            <a:spLocks noChangeArrowheads="1"/>
          </p:cNvSpPr>
          <p:nvPr/>
        </p:nvSpPr>
        <p:spPr bwMode="auto">
          <a:xfrm>
            <a:off x="5429256" y="285728"/>
            <a:ext cx="2714644" cy="1143008"/>
          </a:xfrm>
          <a:prstGeom prst="wedgeRoundRectCallout">
            <a:avLst>
              <a:gd name="adj1" fmla="val 50065"/>
              <a:gd name="adj2" fmla="val 7690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Крепка наша крепость и с суши, и с моря.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Врагу не проникнуть, пусть даже и с боем!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ru-RU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auto">
          <a:xfrm>
            <a:off x="4714876" y="1142984"/>
            <a:ext cx="2714644" cy="785818"/>
          </a:xfrm>
          <a:prstGeom prst="wedgeRoundRectCallout">
            <a:avLst>
              <a:gd name="adj1" fmla="val 74927"/>
              <a:gd name="adj2" fmla="val 2712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Times New Roman" pitchFamily="18" charset="0"/>
              </a:rPr>
              <a:t>Гиерон</a:t>
            </a: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Times New Roman" pitchFamily="18" charset="0"/>
              </a:rPr>
              <a:t> удивлен:- А зачем нам рычаг?</a:t>
            </a:r>
            <a:endParaRPr lang="ru-RU" sz="16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6215074" y="1428736"/>
            <a:ext cx="1357322" cy="500066"/>
          </a:xfrm>
          <a:prstGeom prst="wedgeRoundRectCallout">
            <a:avLst>
              <a:gd name="adj1" fmla="val 85353"/>
              <a:gd name="adj2" fmla="val 20149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Так- так… </a:t>
            </a:r>
          </a:p>
        </p:txBody>
      </p:sp>
    </p:spTree>
  </p:cSld>
  <p:clrMapOvr>
    <a:masterClrMapping/>
  </p:clrMapOvr>
  <p:transition advTm="2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9" presetClass="exit" presetSubtype="0" fill="hold" grpId="0" nodeType="after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9" presetClass="exit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" presetID="9" presetClass="exit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0"/>
                            </p:stCondLst>
                            <p:childTnLst>
                              <p:par>
                                <p:cTn id="3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User\Мои документы\Мои рисунки\2012-03-03\Image0091.JPG"/>
          <p:cNvPicPr>
            <a:picLocks noChangeAspect="1" noChangeArrowheads="1"/>
          </p:cNvPicPr>
          <p:nvPr/>
        </p:nvPicPr>
        <p:blipFill>
          <a:blip r:embed="rId2" cstate="print"/>
          <a:srcRect b="180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785786" y="428604"/>
            <a:ext cx="3071834" cy="714356"/>
          </a:xfrm>
          <a:prstGeom prst="wedgeRoundRectCallout">
            <a:avLst>
              <a:gd name="adj1" fmla="val -46093"/>
              <a:gd name="adj2" fmla="val 11341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</a:rPr>
              <a:t>Триеру на берег там тащат рабы…</a:t>
            </a: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143504" y="285728"/>
            <a:ext cx="3071834" cy="500066"/>
          </a:xfrm>
          <a:prstGeom prst="wedgeRoundRectCallout">
            <a:avLst>
              <a:gd name="adj1" fmla="val 44400"/>
              <a:gd name="adj2" fmla="val 219650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Обычное дело,- сказал </a:t>
            </a:r>
            <a:r>
              <a:rPr lang="ru-RU" sz="16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Гиерон</a:t>
            </a: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endParaRPr lang="ru-RU" sz="16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1357290" y="1571612"/>
            <a:ext cx="3071834" cy="714380"/>
          </a:xfrm>
          <a:prstGeom prst="wedgeRoundRectCallout">
            <a:avLst>
              <a:gd name="adj1" fmla="val -63953"/>
              <a:gd name="adj2" fmla="val -38909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</a:rPr>
              <a:t>Послушай –</a:t>
            </a:r>
            <a:r>
              <a:rPr lang="ru-RU" sz="1600" dirty="0" err="1" smtClean="0">
                <a:solidFill>
                  <a:srgbClr val="000000"/>
                </a:solidFill>
              </a:rPr>
              <a:t>ка</a:t>
            </a:r>
            <a:r>
              <a:rPr lang="ru-RU" sz="1600" dirty="0" smtClean="0">
                <a:solidFill>
                  <a:srgbClr val="000000"/>
                </a:solidFill>
              </a:rPr>
              <a:t>, царь, твой народ измождён.</a:t>
            </a:r>
            <a:endParaRPr lang="ru-RU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9" presetClass="exit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User\Мои документы\Мои рисунки\2012-03-01\Image0088.JPG"/>
          <p:cNvPicPr>
            <a:picLocks noChangeAspect="1" noChangeArrowheads="1"/>
          </p:cNvPicPr>
          <p:nvPr/>
        </p:nvPicPr>
        <p:blipFill>
          <a:blip r:embed="rId3" cstate="print"/>
          <a:srcRect b="20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1428728" y="0"/>
            <a:ext cx="2928958" cy="1857388"/>
          </a:xfrm>
          <a:prstGeom prst="wedgeRoundRectCallout">
            <a:avLst>
              <a:gd name="adj1" fmla="val -66692"/>
              <a:gd name="adj2" fmla="val 36020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Ты помнишь мой винт для подъёма воды?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В Египте рабам я облегчил труды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А знаешь, как людям помог бы рычаг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В труде непосильном?</a:t>
            </a:r>
            <a:endParaRPr lang="ru-RU" sz="16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2" descr="C:\Documents and Settings\User\Мои документы\Мои рисунки\2012-03-03\Image0093.JPG"/>
          <p:cNvPicPr>
            <a:picLocks noChangeAspect="1" noChangeArrowheads="1"/>
          </p:cNvPicPr>
          <p:nvPr/>
        </p:nvPicPr>
        <p:blipFill>
          <a:blip r:embed="rId4" cstate="print"/>
          <a:srcRect r="68762" b="67761"/>
          <a:stretch>
            <a:fillRect/>
          </a:stretch>
        </p:blipFill>
        <p:spPr bwMode="auto">
          <a:xfrm>
            <a:off x="4286248" y="1857364"/>
            <a:ext cx="2428892" cy="3241663"/>
          </a:xfrm>
          <a:prstGeom prst="rect">
            <a:avLst/>
          </a:prstGeom>
          <a:noFill/>
        </p:spPr>
      </p:pic>
    </p:spTree>
  </p:cSld>
  <p:clrMapOvr>
    <a:masterClrMapping/>
  </p:clrMapOvr>
  <p:transition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User\Мои документы\Мои рисунки\2012-03-03\Image0090.JPG"/>
          <p:cNvPicPr>
            <a:picLocks noChangeAspect="1" noChangeArrowheads="1"/>
          </p:cNvPicPr>
          <p:nvPr/>
        </p:nvPicPr>
        <p:blipFill>
          <a:blip r:embed="rId2" cstate="print"/>
          <a:srcRect b="1982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6357918" y="1571612"/>
            <a:ext cx="2786082" cy="1143008"/>
          </a:xfrm>
          <a:prstGeom prst="wedgeRoundRectCallout">
            <a:avLst>
              <a:gd name="adj1" fmla="val -50411"/>
              <a:gd name="adj2" fmla="val 78165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К примеру,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Один бы сумел на песок вместо них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Втащить я вот эту триеру!</a:t>
            </a:r>
            <a:endParaRPr lang="ru-RU" sz="16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4714876" y="1500174"/>
            <a:ext cx="3000428" cy="1071546"/>
          </a:xfrm>
          <a:prstGeom prst="wedgeRoundRectCallout">
            <a:avLst>
              <a:gd name="adj1" fmla="val 44911"/>
              <a:gd name="adj2" fmla="val 111508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Стоит </a:t>
            </a:r>
            <a:r>
              <a:rPr lang="ru-RU" sz="14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Гиерон</a:t>
            </a: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потирает висок: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- Ты втащишь триеру? Один? На песок?</a:t>
            </a:r>
            <a:endParaRPr lang="ru-RU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6357918" y="1214422"/>
            <a:ext cx="2786082" cy="1285884"/>
          </a:xfrm>
          <a:prstGeom prst="wedgeRoundRectCallout">
            <a:avLst>
              <a:gd name="adj1" fmla="val -51116"/>
              <a:gd name="adj2" fmla="val 9187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Триеру на берег втащу я один,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С гребцами втащу я и с грузом.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Вот ты через месяц сюда приходи,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И я удивлю Сиракузы!</a:t>
            </a:r>
            <a:endParaRPr lang="ru-RU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24" presetID="9" presetClass="exit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500042"/>
            <a:ext cx="8484001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 назначенный день</a:t>
            </a:r>
          </a:p>
          <a:p>
            <a:pPr algn="ctr"/>
            <a:r>
              <a:rPr lang="ru-RU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собирается люд</a:t>
            </a:r>
          </a:p>
          <a:p>
            <a:pPr algn="ctr"/>
            <a:endParaRPr lang="ru-RU" sz="60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Глядят на машину, </a:t>
            </a:r>
          </a:p>
          <a:p>
            <a:pPr algn="ctr"/>
            <a:r>
              <a:rPr lang="ru-RU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 чуда не ждут.</a:t>
            </a:r>
            <a:endParaRPr lang="ru-RU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590</Words>
  <Application>Microsoft Office PowerPoint</Application>
  <PresentationFormat>Экран (4:3)</PresentationFormat>
  <Paragraphs>68</Paragraphs>
  <Slides>16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Гена</dc:creator>
  <cp:lastModifiedBy>user</cp:lastModifiedBy>
  <cp:revision>82</cp:revision>
  <dcterms:created xsi:type="dcterms:W3CDTF">2012-03-01T11:45:20Z</dcterms:created>
  <dcterms:modified xsi:type="dcterms:W3CDTF">2014-06-14T10:18:18Z</dcterms:modified>
</cp:coreProperties>
</file>